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8" r:id="rId5"/>
    <p:sldId id="258" r:id="rId6"/>
    <p:sldId id="260" r:id="rId7"/>
    <p:sldId id="261" r:id="rId8"/>
    <p:sldId id="262" r:id="rId9"/>
    <p:sldId id="279" r:id="rId10"/>
    <p:sldId id="263" r:id="rId11"/>
    <p:sldId id="259" r:id="rId12"/>
    <p:sldId id="269" r:id="rId13"/>
    <p:sldId id="266" r:id="rId14"/>
    <p:sldId id="270" r:id="rId15"/>
    <p:sldId id="272" r:id="rId16"/>
    <p:sldId id="281" r:id="rId17"/>
    <p:sldId id="271" r:id="rId18"/>
    <p:sldId id="278" r:id="rId19"/>
    <p:sldId id="274" r:id="rId20"/>
    <p:sldId id="277" r:id="rId21"/>
    <p:sldId id="276" r:id="rId22"/>
    <p:sldId id="275" r:id="rId23"/>
    <p:sldId id="28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FFFF"/>
    <a:srgbClr val="03C99A"/>
    <a:srgbClr val="E69A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03" y="4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rgbClr val="E69A02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1. Introduction &amp; Business Understanding</a:t>
          </a: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2. Business Problem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5. Modeling: </a:t>
          </a:r>
          <a:r>
            <a:rPr lang="en-US" i="1" dirty="0">
              <a:latin typeface="Palatino Linotype" panose="02040502050505030304" pitchFamily="18" charset="0"/>
            </a:rPr>
            <a:t>Classification &amp; Time-Series</a:t>
          </a:r>
          <a:r>
            <a:rPr lang="en-US" dirty="0">
              <a:latin typeface="Palatino Linotype" panose="02040502050505030304" pitchFamily="18" charset="0"/>
            </a:rPr>
            <a:t> 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3. Data Understanding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4. Initial Analysis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6. Results</a:t>
          </a:r>
          <a:endParaRPr lang="en-US" i="1" dirty="0">
            <a:latin typeface="Palatino Linotype" panose="02040502050505030304" pitchFamily="18" charset="0"/>
          </a:endParaRP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rgbClr val="03C99A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7. Species-Specific Diagnostic Tool Proposal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10. References &amp; Appendix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rgbClr val="00FFCC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8. Further Considerations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rgbClr val="00FFFF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9. Conclusion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rgbClr val="E69A0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1. Introduction &amp; Business Understanding</a:t>
          </a: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2. Business Problem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3. Data Understanding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4. Initial Analysis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5. Modeling: </a:t>
          </a:r>
          <a:r>
            <a:rPr lang="en-US" sz="1800" i="1" kern="1200" dirty="0">
              <a:latin typeface="Palatino Linotype" panose="02040502050505030304" pitchFamily="18" charset="0"/>
            </a:rPr>
            <a:t>Classification &amp; Time-Series</a:t>
          </a:r>
          <a:r>
            <a:rPr lang="en-US" sz="1800" kern="1200" dirty="0">
              <a:latin typeface="Palatino Linotype" panose="02040502050505030304" pitchFamily="18" charset="0"/>
            </a:rPr>
            <a:t> 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6. Results</a:t>
          </a:r>
          <a:endParaRPr lang="en-US" sz="1800" i="1" kern="1200" dirty="0">
            <a:latin typeface="Palatino Linotype" panose="02040502050505030304" pitchFamily="18" charset="0"/>
          </a:endParaRP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rgbClr val="03C99A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7. Species-Specific Diagnostic Tool Proposal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rgbClr val="00FFC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8. Further Considerations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rgbClr val="00FF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9. Conclusion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10. References &amp; Appendix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09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45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5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5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9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1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ughcookiemommy.com/2015/09/find-relief-from-seasonal-allergies-minuteclinic-cvs_extra-ad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obsanger.blogspot.com/2013/01/can-national-dems-turn-texas-blue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ellcomecollection.org/works/s38jqfs8" TargetMode="Externa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goqatar.com/85241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zentenophotography/art/Pollen-v5-112324966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measuring-societal-vulnerability-critical-infrastructure-failure-due-extreme-weather-event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6757-tree-pictur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611" y="76021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Houston,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 Have an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Allergy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AE35-42CF-4619-9CDE-8EC7036C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695" y="568376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Predicting Pollen Counts in Texas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May,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4B86-0BA6-49D0-BA4A-7084DF87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18" y="2574758"/>
            <a:ext cx="3745050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9" y="-23739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345840-05B5-4570-8374-469B411D8FEB}"/>
              </a:ext>
            </a:extLst>
          </p:cNvPr>
          <p:cNvSpPr txBox="1">
            <a:spLocks/>
          </p:cNvSpPr>
          <p:nvPr/>
        </p:nvSpPr>
        <p:spPr>
          <a:xfrm>
            <a:off x="665626" y="2953238"/>
            <a:ext cx="916806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Many Days had pollen counts of zero especially in summertime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Max Pollen Count of over 9,000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  <a:r>
              <a:rPr lang="en-US" sz="2400" dirty="0">
                <a:latin typeface="Palatino Linotype" panose="02040502050505030304" pitchFamily="18" charset="0"/>
              </a:rPr>
              <a:t> occurred in March, 2019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Pollen’s Logarithmic Distribution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B5123-C586-4B4E-97E3-D7998652E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68" y="3690833"/>
            <a:ext cx="7948067" cy="2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F0AF46-2624-4AD2-ACEC-B6CF4CF71543}"/>
              </a:ext>
            </a:extLst>
          </p:cNvPr>
          <p:cNvSpPr txBox="1">
            <a:spLocks/>
          </p:cNvSpPr>
          <p:nvPr/>
        </p:nvSpPr>
        <p:spPr>
          <a:xfrm>
            <a:off x="485384" y="214785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sz="5400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7ECB5-AFFC-4A20-9D18-216685FC7501}"/>
              </a:ext>
            </a:extLst>
          </p:cNvPr>
          <p:cNvSpPr txBox="1">
            <a:spLocks/>
          </p:cNvSpPr>
          <p:nvPr/>
        </p:nvSpPr>
        <p:spPr>
          <a:xfrm>
            <a:off x="862724" y="64749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>
                <a:latin typeface="Palatino Linotype" panose="02040502050505030304" pitchFamily="18" charset="0"/>
              </a:rPr>
              <a:t>No</a:t>
            </a:r>
            <a:r>
              <a:rPr lang="en-US" sz="2400" dirty="0">
                <a:latin typeface="Palatino Linotype" panose="02040502050505030304" pitchFamily="18" charset="0"/>
              </a:rPr>
              <a:t> Clear Correlation Between Local Precipitation* and Pollen Counts for Current or Prior Year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04A242-403E-4768-99D0-901CB3FD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1" y="1219045"/>
            <a:ext cx="9215633" cy="48242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6C045E-5972-4389-BAAB-6F7C63A8A716}"/>
              </a:ext>
            </a:extLst>
          </p:cNvPr>
          <p:cNvSpPr txBox="1">
            <a:spLocks/>
          </p:cNvSpPr>
          <p:nvPr/>
        </p:nvSpPr>
        <p:spPr>
          <a:xfrm>
            <a:off x="9412704" y="6304360"/>
            <a:ext cx="3131661" cy="4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* Also True for Shreveport,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&amp; other variables (see Appendix)</a:t>
            </a:r>
          </a:p>
        </p:txBody>
      </p:sp>
    </p:spTree>
    <p:extLst>
      <p:ext uri="{BB962C8B-B14F-4D97-AF65-F5344CB8AC3E}">
        <p14:creationId xmlns:p14="http://schemas.microsoft.com/office/powerpoint/2010/main" val="195971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7" y="333481"/>
            <a:ext cx="9168063" cy="1646302"/>
          </a:xfrm>
        </p:spPr>
        <p:txBody>
          <a:bodyPr/>
          <a:lstStyle/>
          <a:p>
            <a:pPr algn="ctr"/>
            <a:r>
              <a:rPr lang="en-US" sz="525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Modeling: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Seasonality Problem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572A5-6AFD-4B1F-BF34-D59BE082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0" y="2083764"/>
            <a:ext cx="6708375" cy="44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37" y="-41594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677F-4935-41CD-9BC7-A908BA925832}"/>
              </a:ext>
            </a:extLst>
          </p:cNvPr>
          <p:cNvSpPr txBox="1"/>
          <p:nvPr/>
        </p:nvSpPr>
        <p:spPr>
          <a:xfrm>
            <a:off x="483303" y="1157182"/>
            <a:ext cx="83134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Decision Tree Model: Local Temp most important feature 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Random Forest Classifier Achieved 60% Accuracy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Seasonality after decomposition?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A36E1-0B6F-4686-9891-07318C32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55" y="3107290"/>
            <a:ext cx="8032141" cy="37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096" y="-45331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Time-Series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9B78-0642-4EEC-86E6-F02127BD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1129810"/>
            <a:ext cx="5014901" cy="293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CF38-36ED-4A36-9477-A3907C9AE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09" y="2347545"/>
            <a:ext cx="8316989" cy="4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E7A1EC-24B0-4A2C-AE53-A8BF1E71D29B}"/>
              </a:ext>
            </a:extLst>
          </p:cNvPr>
          <p:cNvSpPr txBox="1">
            <a:spLocks/>
          </p:cNvSpPr>
          <p:nvPr/>
        </p:nvSpPr>
        <p:spPr>
          <a:xfrm>
            <a:off x="1449656" y="37949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Classification: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Model was Random Forest 60% Accuracy, 59% Precision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latin typeface="Palatino Linotype" panose="02040502050505030304" pitchFamily="18" charset="0"/>
              </a:rPr>
              <a:t>Time Series: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Predictor was Prior Year’s Pollen Counts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Off by ~ 425 on average</a:t>
            </a:r>
          </a:p>
        </p:txBody>
      </p:sp>
    </p:spTree>
    <p:extLst>
      <p:ext uri="{BB962C8B-B14F-4D97-AF65-F5344CB8AC3E}">
        <p14:creationId xmlns:p14="http://schemas.microsoft.com/office/powerpoint/2010/main" val="24018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138" y="-17460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Best Predictions from Last Year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F250E-FE37-419A-BF62-AE31BF1F6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3" y="1700613"/>
            <a:ext cx="8680804" cy="5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3416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Proposal for Next Steps:</a:t>
            </a:r>
            <a:b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Species-Specific Diagnostic Tool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380E5-8562-46EB-AFF3-99652761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" y="2108917"/>
            <a:ext cx="8575543" cy="468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AA43D-7F8F-4884-AE50-5BE8F650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37" r="67554"/>
          <a:stretch/>
        </p:blipFill>
        <p:spPr>
          <a:xfrm>
            <a:off x="9527723" y="363416"/>
            <a:ext cx="2627517" cy="23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91F12-6E9D-4BB1-AEF4-07DD2679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5163" y="4290646"/>
            <a:ext cx="2699321" cy="2567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384" y="80032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Further Considerations: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D1DF4F-CBDE-42F5-AC3F-C39BED75E974}"/>
              </a:ext>
            </a:extLst>
          </p:cNvPr>
          <p:cNvSpPr txBox="1">
            <a:spLocks/>
          </p:cNvSpPr>
          <p:nvPr/>
        </p:nvSpPr>
        <p:spPr>
          <a:xfrm>
            <a:off x="1019135" y="365322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2.  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73ED4-36CC-482B-817B-4F4C0596B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1640" y="2003832"/>
            <a:ext cx="2587278" cy="1919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1DB75-C93E-4960-B4B7-394D8AF7C4B4}"/>
              </a:ext>
            </a:extLst>
          </p:cNvPr>
          <p:cNvSpPr txBox="1"/>
          <p:nvPr/>
        </p:nvSpPr>
        <p:spPr>
          <a:xfrm>
            <a:off x="8285943" y="6967249"/>
            <a:ext cx="186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jobsanger.blogspot.com/2013/01/can-national-dems-turn-texas-blu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4108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3" y="73214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Conclusion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78C8F1-F3D6-4EA2-9B96-B20C2F649ADC}"/>
              </a:ext>
            </a:extLst>
          </p:cNvPr>
          <p:cNvSpPr txBox="1">
            <a:spLocks/>
          </p:cNvSpPr>
          <p:nvPr/>
        </p:nvSpPr>
        <p:spPr>
          <a:xfrm>
            <a:off x="1393220" y="297723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Seasonality is King</a:t>
            </a:r>
          </a:p>
          <a:p>
            <a:pPr algn="l"/>
            <a:endParaRPr lang="en-US" sz="32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The local seasonality of pollen production is the best 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    predictor of pollen counts. 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946" y="4698382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1300B-D552-4324-83F5-287D6B25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300416" y="1612061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822694-21F7-4599-BC19-F6B1EF3F1026}"/>
              </a:ext>
            </a:extLst>
          </p:cNvPr>
          <p:cNvSpPr txBox="1">
            <a:spLocks/>
          </p:cNvSpPr>
          <p:nvPr/>
        </p:nvSpPr>
        <p:spPr>
          <a:xfrm>
            <a:off x="1269461" y="5544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Nicholas Ross O’Keefe Kennedy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71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11" y="900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Thanks!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Questions and Comments</a:t>
            </a:r>
            <a:b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E8A2DB-0317-4B78-9086-ACD7B7F2F2EC}"/>
              </a:ext>
            </a:extLst>
          </p:cNvPr>
          <p:cNvSpPr txBox="1">
            <a:spLocks/>
          </p:cNvSpPr>
          <p:nvPr/>
        </p:nvSpPr>
        <p:spPr>
          <a:xfrm>
            <a:off x="1176795" y="51992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C8CF21-F756-4597-9941-3EA0A2BC9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438265" y="2112913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4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84" y="519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References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964A59-C251-4393-A998-5DB5C2DE626C}"/>
              </a:ext>
            </a:extLst>
          </p:cNvPr>
          <p:cNvSpPr txBox="1">
            <a:spLocks/>
          </p:cNvSpPr>
          <p:nvPr/>
        </p:nvSpPr>
        <p:spPr>
          <a:xfrm>
            <a:off x="1594730" y="282105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marL="457200" indent="-45720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3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38" y="7199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Appendix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7C85-9A51-4A6C-B253-CB5B6CD0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2" y="1649850"/>
            <a:ext cx="9168063" cy="50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83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38" y="7199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Appendix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964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637" y="357309"/>
            <a:ext cx="3982377" cy="8901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Agenda: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3C0AA5-431C-4749-B85D-2B1238EBA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874638"/>
              </p:ext>
            </p:extLst>
          </p:nvPr>
        </p:nvGraphicFramePr>
        <p:xfrm>
          <a:off x="501315" y="1413720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4137E09-6B06-46F2-ACA0-E03922523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625292"/>
              </p:ext>
            </p:extLst>
          </p:nvPr>
        </p:nvGraphicFramePr>
        <p:xfrm>
          <a:off x="2763252" y="4016346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39EBBB1-8549-4FA8-88F7-7D05EACF7C01}"/>
              </a:ext>
            </a:extLst>
          </p:cNvPr>
          <p:cNvGrpSpPr/>
          <p:nvPr/>
        </p:nvGrpSpPr>
        <p:grpSpPr>
          <a:xfrm>
            <a:off x="8406288" y="3948371"/>
            <a:ext cx="296554" cy="296554"/>
            <a:chOff x="6018621" y="333306"/>
            <a:chExt cx="296554" cy="296554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7B6DBA5-714F-45AE-B01E-E20FB051EB1D}"/>
                </a:ext>
              </a:extLst>
            </p:cNvPr>
            <p:cNvSpPr/>
            <p:nvPr/>
          </p:nvSpPr>
          <p:spPr>
            <a:xfrm>
              <a:off x="6018621" y="333306"/>
              <a:ext cx="296554" cy="296554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Arrow: Down 4">
              <a:extLst>
                <a:ext uri="{FF2B5EF4-FFF2-40B4-BE49-F238E27FC236}">
                  <a16:creationId xmlns:a16="http://schemas.microsoft.com/office/drawing/2014/main" id="{E946A0E3-5D91-4182-947A-75908F8E3916}"/>
                </a:ext>
              </a:extLst>
            </p:cNvPr>
            <p:cNvSpPr txBox="1"/>
            <p:nvPr/>
          </p:nvSpPr>
          <p:spPr>
            <a:xfrm>
              <a:off x="6085346" y="333306"/>
              <a:ext cx="163104" cy="2231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6205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278" y="459719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Palatino Linotype" panose="02040502050505030304" pitchFamily="18" charset="0"/>
              </a:rPr>
              <a:t>Introduction:</a:t>
            </a:r>
            <a:r>
              <a:rPr lang="en-US" sz="4800" b="1" dirty="0">
                <a:latin typeface="Palatino Linotype" panose="02040502050505030304" pitchFamily="18" charset="0"/>
              </a:rPr>
              <a:t> </a:t>
            </a:r>
            <a:br>
              <a:rPr lang="en-US" sz="4800" b="1" dirty="0">
                <a:solidFill>
                  <a:schemeClr val="accent4"/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Allergies &amp; Public Health After Covid-19</a:t>
            </a:r>
            <a:endParaRPr lang="en-US" sz="4400" dirty="0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630A-226A-4519-BE9A-4420ED18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92" y="3897098"/>
            <a:ext cx="4076700" cy="2296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704B2F-8AB9-4B53-B343-C4782B33741F}"/>
              </a:ext>
            </a:extLst>
          </p:cNvPr>
          <p:cNvSpPr txBox="1">
            <a:spLocks/>
          </p:cNvSpPr>
          <p:nvPr/>
        </p:nvSpPr>
        <p:spPr>
          <a:xfrm>
            <a:off x="1300361" y="245187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Heightened Public Awareness of Allergies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2.   Seasonal Strain on Healthcare Providers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2" y="24157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Palatino Linotype" panose="02040502050505030304" pitchFamily="18" charset="0"/>
              </a:rPr>
              <a:t>Allergies: </a:t>
            </a:r>
            <a:br>
              <a:rPr lang="en-US" sz="5400" b="1" dirty="0">
                <a:latin typeface="Palatino Linotype" panose="02040502050505030304" pitchFamily="18" charset="0"/>
              </a:rPr>
            </a:br>
            <a:r>
              <a:rPr lang="en-US" sz="5400" i="1" dirty="0">
                <a:solidFill>
                  <a:schemeClr val="accent4"/>
                </a:solidFill>
                <a:latin typeface="Palatino Linotype" panose="02040502050505030304" pitchFamily="18" charset="0"/>
              </a:rPr>
              <a:t>A Business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5142B-923A-4B7A-8374-4DC4D7ED80D0}"/>
              </a:ext>
            </a:extLst>
          </p:cNvPr>
          <p:cNvSpPr txBox="1">
            <a:spLocks/>
          </p:cNvSpPr>
          <p:nvPr/>
        </p:nvSpPr>
        <p:spPr>
          <a:xfrm>
            <a:off x="1258241" y="476629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Preparing Medical Providers &amp; the General Public</a:t>
            </a:r>
          </a:p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for Allergy Season Through Public Health Initiatives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FBF20-FEE6-40B4-B7FD-CF6E1CEA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26763" y="2091704"/>
            <a:ext cx="4012890" cy="26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564014" y="472263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All Pollen Data From Houston Health Dept.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Monthly Tallies of Species-Specific Pollen Counts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Business Days from January 2013 to April 2022 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A8C82-DB26-4AE0-A08F-A9C9C27BE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60682" y="127928"/>
            <a:ext cx="1943087" cy="16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307" y="-3777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Climate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144702" y="395389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Daily Climate Data from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2 Testing Centers in Houston, TX, 1 from Shreveport, LA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Average Daily Temp (F),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Average Wind Speed (mph),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Precipitation (inches)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9A9EB-5178-4229-9B1A-9E2FC3FE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72893" y="4070715"/>
            <a:ext cx="6200118" cy="2712551"/>
          </a:xfrm>
          <a:prstGeom prst="rect">
            <a:avLst/>
          </a:prstGeom>
          <a:ln w="6032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0CC13-33C5-400D-96B6-2DCCF67C2811}"/>
              </a:ext>
            </a:extLst>
          </p:cNvPr>
          <p:cNvSpPr txBox="1"/>
          <p:nvPr/>
        </p:nvSpPr>
        <p:spPr>
          <a:xfrm>
            <a:off x="5537182" y="6964615"/>
            <a:ext cx="4204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researchleap.com/measuring-societal-vulnerability-critical-infrastructure-failure-due-extreme-weather-event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3976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728" y="70680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 Counts and Allergies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73068-05EA-46A7-9D34-E42EB613A385}"/>
              </a:ext>
            </a:extLst>
          </p:cNvPr>
          <p:cNvSpPr txBox="1">
            <a:spLocks/>
          </p:cNvSpPr>
          <p:nvPr/>
        </p:nvSpPr>
        <p:spPr>
          <a:xfrm>
            <a:off x="1723804" y="546969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latin typeface="Palatino Linotype" panose="02040502050505030304" pitchFamily="18" charset="0"/>
              </a:rPr>
              <a:t>TREE POLLEN: 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90-1499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1500+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GRASS POLLEN: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20-199/m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WEED POLLEN: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50-499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C2D8C6-B474-4A1C-8184-1DFF0AEE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7955" y="1543912"/>
            <a:ext cx="3331679" cy="520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675DD7-CAD1-44EE-A8D3-87524839CA91}"/>
              </a:ext>
            </a:extLst>
          </p:cNvPr>
          <p:cNvSpPr txBox="1"/>
          <p:nvPr/>
        </p:nvSpPr>
        <p:spPr>
          <a:xfrm>
            <a:off x="7807969" y="6809784"/>
            <a:ext cx="21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16757-tree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7054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11150"/>
            <a:ext cx="9167813" cy="164623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Weighted Pollen Counts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CF0292-C391-4FF8-8DB1-67C7636B036D}"/>
              </a:ext>
            </a:extLst>
          </p:cNvPr>
          <p:cNvSpPr txBox="1">
            <a:spLocks/>
          </p:cNvSpPr>
          <p:nvPr/>
        </p:nvSpPr>
        <p:spPr>
          <a:xfrm>
            <a:off x="992676" y="3701380"/>
            <a:ext cx="8907335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Weighted using Different Severities of  Tree, Grass and Weed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“</a:t>
            </a:r>
            <a:r>
              <a:rPr lang="en-US" sz="24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high</a:t>
            </a:r>
            <a:r>
              <a:rPr lang="en-US" sz="2400" dirty="0">
                <a:latin typeface="Palatino Linotype" panose="02040502050505030304" pitchFamily="18" charset="0"/>
              </a:rPr>
              <a:t>” pollen set at 500+ particles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 </a:t>
            </a:r>
            <a:r>
              <a:rPr lang="en-US" sz="2400" dirty="0">
                <a:latin typeface="Palatino Linotype" panose="02040502050505030304" pitchFamily="18" charset="0"/>
              </a:rPr>
              <a:t>per HHD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~50% of days ‘high’ pollen for Houston, TX</a:t>
            </a:r>
          </a:p>
        </p:txBody>
      </p:sp>
    </p:spTree>
    <p:extLst>
      <p:ext uri="{BB962C8B-B14F-4D97-AF65-F5344CB8AC3E}">
        <p14:creationId xmlns:p14="http://schemas.microsoft.com/office/powerpoint/2010/main" val="10658891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342</TotalTime>
  <Words>523</Words>
  <Application>Microsoft Office PowerPoint</Application>
  <PresentationFormat>Widescreen</PresentationFormat>
  <Paragraphs>114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Palatino Linotype</vt:lpstr>
      <vt:lpstr>Trebuchet MS</vt:lpstr>
      <vt:lpstr>Wingdings 3</vt:lpstr>
      <vt:lpstr>Facet</vt:lpstr>
      <vt:lpstr>Houston, We Have an Allergy Problem</vt:lpstr>
      <vt:lpstr>Flat Iron Data Science Graduate www.github.com/nikennedy nrokennedy@gmail.com</vt:lpstr>
      <vt:lpstr>Agenda:</vt:lpstr>
      <vt:lpstr>Introduction:  Allergies &amp; Public Health After Covid-19</vt:lpstr>
      <vt:lpstr>Allergies:  A Business Problem</vt:lpstr>
      <vt:lpstr>The Data: Pollen</vt:lpstr>
      <vt:lpstr>The Data: Climate</vt:lpstr>
      <vt:lpstr>Pollen Counts and Allergies</vt:lpstr>
      <vt:lpstr>Weighted Pollen Counts</vt:lpstr>
      <vt:lpstr>Exploratory Findings</vt:lpstr>
      <vt:lpstr>PowerPoint Presentation</vt:lpstr>
      <vt:lpstr>Classification Modeling: The Seasonality Problem</vt:lpstr>
      <vt:lpstr>Classification Modeling</vt:lpstr>
      <vt:lpstr>Time-Series Modeling</vt:lpstr>
      <vt:lpstr>Results</vt:lpstr>
      <vt:lpstr>Results: Best Predictions from Last Year</vt:lpstr>
      <vt:lpstr>Proposal for Next Steps: Species-Specific Diagnostic Tool </vt:lpstr>
      <vt:lpstr>Further Considerations: </vt:lpstr>
      <vt:lpstr>Conclusion </vt:lpstr>
      <vt:lpstr>Thanks! Questions and Comments </vt:lpstr>
      <vt:lpstr>References </vt:lpstr>
      <vt:lpstr>Appendix </vt:lpstr>
      <vt:lpstr>Appendix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Houston, We Have an Allergy Problem</dc:title>
  <dc:creator>Nick</dc:creator>
  <cp:lastModifiedBy>Nick</cp:lastModifiedBy>
  <cp:revision>8</cp:revision>
  <dcterms:created xsi:type="dcterms:W3CDTF">2022-05-12T22:04:17Z</dcterms:created>
  <dcterms:modified xsi:type="dcterms:W3CDTF">2022-05-13T03:47:08Z</dcterms:modified>
</cp:coreProperties>
</file>